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9"/>
  </p:handoutMasterIdLst>
  <p:sldIdLst>
    <p:sldId id="256" r:id="rId2"/>
    <p:sldId id="304" r:id="rId3"/>
    <p:sldId id="257" r:id="rId4"/>
    <p:sldId id="281" r:id="rId5"/>
    <p:sldId id="267" r:id="rId6"/>
    <p:sldId id="268" r:id="rId7"/>
    <p:sldId id="276" r:id="rId8"/>
    <p:sldId id="270" r:id="rId9"/>
    <p:sldId id="295" r:id="rId10"/>
    <p:sldId id="296" r:id="rId11"/>
    <p:sldId id="297" r:id="rId12"/>
    <p:sldId id="298" r:id="rId13"/>
    <p:sldId id="271" r:id="rId14"/>
    <p:sldId id="301" r:id="rId15"/>
    <p:sldId id="265" r:id="rId16"/>
    <p:sldId id="289" r:id="rId17"/>
    <p:sldId id="290" r:id="rId18"/>
    <p:sldId id="258" r:id="rId19"/>
    <p:sldId id="284" r:id="rId20"/>
    <p:sldId id="285" r:id="rId21"/>
    <p:sldId id="286" r:id="rId22"/>
    <p:sldId id="273" r:id="rId23"/>
    <p:sldId id="272" r:id="rId24"/>
    <p:sldId id="259" r:id="rId25"/>
    <p:sldId id="283" r:id="rId26"/>
    <p:sldId id="269" r:id="rId27"/>
    <p:sldId id="274" r:id="rId28"/>
    <p:sldId id="260" r:id="rId29"/>
    <p:sldId id="292" r:id="rId30"/>
    <p:sldId id="278" r:id="rId31"/>
    <p:sldId id="291" r:id="rId32"/>
    <p:sldId id="293" r:id="rId33"/>
    <p:sldId id="275" r:id="rId34"/>
    <p:sldId id="287" r:id="rId35"/>
    <p:sldId id="277" r:id="rId36"/>
    <p:sldId id="279" r:id="rId37"/>
    <p:sldId id="294" r:id="rId38"/>
    <p:sldId id="280" r:id="rId39"/>
    <p:sldId id="261" r:id="rId40"/>
    <p:sldId id="299" r:id="rId41"/>
    <p:sldId id="300" r:id="rId42"/>
    <p:sldId id="302" r:id="rId43"/>
    <p:sldId id="303" r:id="rId44"/>
    <p:sldId id="264" r:id="rId45"/>
    <p:sldId id="282" r:id="rId46"/>
    <p:sldId id="262" r:id="rId47"/>
    <p:sldId id="263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>
      <p:cViewPr varScale="1">
        <p:scale>
          <a:sx n="86" d="100"/>
          <a:sy n="86" d="100"/>
        </p:scale>
        <p:origin x="1291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5CAEA-E70E-46D2-9E86-22B7888B723C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73DA8-BEBE-487F-96C7-B42DA3905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94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1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78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4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7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6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65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5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5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1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17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3F90-4E8B-4D21-AAAA-5F899207CB4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7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53F90-4E8B-4D21-AAAA-5F899207CB4F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FEA1B-176C-4F9E-83BB-D667D588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1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Floral Morphology I &amp; II</a:t>
            </a:r>
            <a:br>
              <a:rPr lang="en-US" dirty="0"/>
            </a:br>
            <a:r>
              <a:rPr lang="en-US" dirty="0"/>
              <a:t>Judd et al. pp. </a:t>
            </a:r>
            <a:r>
              <a:rPr lang="en-US"/>
              <a:t>73-85.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Angiosperms only!</a:t>
            </a:r>
          </a:p>
        </p:txBody>
      </p:sp>
    </p:spTree>
    <p:extLst>
      <p:ext uri="{BB962C8B-B14F-4D97-AF65-F5344CB8AC3E}">
        <p14:creationId xmlns:p14="http://schemas.microsoft.com/office/powerpoint/2010/main" val="1045571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Hibiscus:  </a:t>
            </a:r>
            <a:r>
              <a:rPr lang="en-US" dirty="0" err="1"/>
              <a:t>monadelphous</a:t>
            </a:r>
            <a:r>
              <a:rPr lang="en-US" dirty="0"/>
              <a:t> stamens</a:t>
            </a:r>
          </a:p>
        </p:txBody>
      </p:sp>
      <p:pic>
        <p:nvPicPr>
          <p:cNvPr id="4098" name="Picture 2" descr="C:\Users\Russ\Desktop\hibiscus\monadelpho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705600" cy="446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48006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Stamens fused by their filaments into a single group usually forming a tube</a:t>
            </a:r>
          </a:p>
        </p:txBody>
      </p:sp>
    </p:spTree>
    <p:extLst>
      <p:ext uri="{BB962C8B-B14F-4D97-AF65-F5344CB8AC3E}">
        <p14:creationId xmlns:p14="http://schemas.microsoft.com/office/powerpoint/2010/main" val="2640810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Hibiscus:  Carpels (style branches)</a:t>
            </a:r>
          </a:p>
        </p:txBody>
      </p:sp>
      <p:pic>
        <p:nvPicPr>
          <p:cNvPr id="5122" name="Picture 2" descr="C:\Users\Russ\Desktop\hibiscus\hibiscus_style_branch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553200" cy="517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972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Hibiscus:  Carpels (</a:t>
            </a:r>
            <a:r>
              <a:rPr lang="en-US" dirty="0" err="1"/>
              <a:t>locules</a:t>
            </a:r>
            <a:r>
              <a:rPr lang="en-US" dirty="0"/>
              <a:t> or rows of ovules/2)</a:t>
            </a:r>
          </a:p>
        </p:txBody>
      </p:sp>
      <p:pic>
        <p:nvPicPr>
          <p:cNvPr id="6146" name="Picture 2" descr="C:\Users\Russ\Desktop\hibiscus\hibiscus_x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696200" cy="51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4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Rhynchosia</a:t>
            </a:r>
            <a:r>
              <a:rPr lang="en-US" dirty="0"/>
              <a:t> </a:t>
            </a:r>
            <a:r>
              <a:rPr lang="en-US" dirty="0" err="1"/>
              <a:t>senna</a:t>
            </a:r>
            <a:r>
              <a:rPr lang="en-US" dirty="0"/>
              <a:t>– </a:t>
            </a:r>
            <a:r>
              <a:rPr lang="en-US" dirty="0" err="1"/>
              <a:t>diadelphous</a:t>
            </a:r>
            <a:r>
              <a:rPr lang="en-US" dirty="0"/>
              <a:t> stamens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43000"/>
            <a:ext cx="4098509" cy="5586892"/>
          </a:xfrm>
        </p:spPr>
      </p:pic>
      <p:sp>
        <p:nvSpPr>
          <p:cNvPr id="3" name="TextBox 2"/>
          <p:cNvSpPr txBox="1"/>
          <p:nvPr/>
        </p:nvSpPr>
        <p:spPr>
          <a:xfrm>
            <a:off x="6858000" y="3886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Bisexual flowers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962400" y="3124200"/>
            <a:ext cx="152400" cy="762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58000" y="5105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carpel</a:t>
            </a:r>
          </a:p>
        </p:txBody>
      </p:sp>
    </p:spTree>
    <p:extLst>
      <p:ext uri="{BB962C8B-B14F-4D97-AF65-F5344CB8AC3E}">
        <p14:creationId xmlns:p14="http://schemas.microsoft.com/office/powerpoint/2010/main" val="2863651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Vicia</a:t>
            </a:r>
            <a:r>
              <a:rPr lang="en-US" dirty="0"/>
              <a:t> </a:t>
            </a:r>
            <a:r>
              <a:rPr lang="en-US" dirty="0" err="1"/>
              <a:t>americana</a:t>
            </a:r>
            <a:r>
              <a:rPr lang="en-US" dirty="0"/>
              <a:t>:  </a:t>
            </a:r>
            <a:r>
              <a:rPr lang="en-US" dirty="0" err="1"/>
              <a:t>diadelphous</a:t>
            </a:r>
            <a:r>
              <a:rPr lang="en-US" dirty="0"/>
              <a:t> stamens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6324600" cy="505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05600" y="23622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many carpels might you think?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81400" y="3505200"/>
            <a:ext cx="533400" cy="1219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537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Floral 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Complete/incomplete--  if sepals, petals, androecium &amp; gynoecium present= complete.</a:t>
            </a:r>
          </a:p>
          <a:p>
            <a:r>
              <a:rPr lang="en-US" dirty="0"/>
              <a:t>Androecium &amp; gynoecium present at least= perfect (bisexual), otherwise imperfect (unisexual) (and then staminate or </a:t>
            </a:r>
            <a:r>
              <a:rPr lang="en-US" dirty="0" err="1"/>
              <a:t>carpellate</a:t>
            </a:r>
            <a:r>
              <a:rPr lang="en-US" dirty="0"/>
              <a:t>.)</a:t>
            </a:r>
          </a:p>
          <a:p>
            <a:r>
              <a:rPr lang="en-US" dirty="0" err="1"/>
              <a:t>Monoecious</a:t>
            </a:r>
            <a:r>
              <a:rPr lang="en-US" dirty="0"/>
              <a:t>= both staminate and </a:t>
            </a:r>
            <a:r>
              <a:rPr lang="en-US" dirty="0" err="1"/>
              <a:t>carpellate</a:t>
            </a:r>
            <a:r>
              <a:rPr lang="en-US" dirty="0"/>
              <a:t> flowers on one individual</a:t>
            </a:r>
          </a:p>
          <a:p>
            <a:r>
              <a:rPr lang="en-US" dirty="0" err="1"/>
              <a:t>Dioecious</a:t>
            </a:r>
            <a:r>
              <a:rPr lang="en-US" dirty="0"/>
              <a:t>= requires 2 plants for reproduction</a:t>
            </a:r>
          </a:p>
          <a:p>
            <a:endParaRPr lang="en-US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4095AA8B-16DB-44A8-93BF-C16239476D8F}"/>
              </a:ext>
            </a:extLst>
          </p:cNvPr>
          <p:cNvSpPr/>
          <p:nvPr/>
        </p:nvSpPr>
        <p:spPr>
          <a:xfrm>
            <a:off x="8305800" y="4419600"/>
            <a:ext cx="304800" cy="1524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A1A0D6-A163-4E4F-AF5F-43AACBD951FD}"/>
              </a:ext>
            </a:extLst>
          </p:cNvPr>
          <p:cNvCxnSpPr/>
          <p:nvPr/>
        </p:nvCxnSpPr>
        <p:spPr>
          <a:xfrm>
            <a:off x="8839200" y="5181600"/>
            <a:ext cx="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D73C87-BEDA-482B-9CBD-553B6E717A22}"/>
              </a:ext>
            </a:extLst>
          </p:cNvPr>
          <p:cNvCxnSpPr/>
          <p:nvPr/>
        </p:nvCxnSpPr>
        <p:spPr>
          <a:xfrm flipH="1">
            <a:off x="7924800" y="6477000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DFD720-410D-4299-BA45-5C4DCEDFCA3D}"/>
              </a:ext>
            </a:extLst>
          </p:cNvPr>
          <p:cNvCxnSpPr>
            <a:stCxn id="4" idx="1"/>
          </p:cNvCxnSpPr>
          <p:nvPr/>
        </p:nvCxnSpPr>
        <p:spPr>
          <a:xfrm>
            <a:off x="8610600" y="5181600"/>
            <a:ext cx="22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3106E34-01FC-4616-8CFA-4A4B94784913}"/>
              </a:ext>
            </a:extLst>
          </p:cNvPr>
          <p:cNvSpPr txBox="1"/>
          <p:nvPr/>
        </p:nvSpPr>
        <p:spPr>
          <a:xfrm>
            <a:off x="4724399" y="629233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unisexual flowers present</a:t>
            </a:r>
          </a:p>
        </p:txBody>
      </p:sp>
    </p:spTree>
    <p:extLst>
      <p:ext uri="{BB962C8B-B14F-4D97-AF65-F5344CB8AC3E}">
        <p14:creationId xmlns:p14="http://schemas.microsoft.com/office/powerpoint/2010/main" val="3978999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Croton </a:t>
            </a:r>
            <a:r>
              <a:rPr lang="en-US" dirty="0" err="1"/>
              <a:t>pottsii</a:t>
            </a:r>
            <a:r>
              <a:rPr lang="en-US" dirty="0"/>
              <a:t>:  unisexual flowers, but both sexes on same plant= </a:t>
            </a:r>
            <a:r>
              <a:rPr lang="en-US" dirty="0" err="1"/>
              <a:t>Monoecious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37266"/>
            <a:ext cx="6074160" cy="456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5200" y="1752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1964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Croton </a:t>
            </a:r>
            <a:r>
              <a:rPr lang="en-US" dirty="0" err="1"/>
              <a:t>texensis</a:t>
            </a:r>
            <a:r>
              <a:rPr lang="en-US" dirty="0"/>
              <a:t>:  unisexual flowers, only one sex per plant= </a:t>
            </a:r>
            <a:r>
              <a:rPr lang="en-US" dirty="0" err="1"/>
              <a:t>Dioecious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563581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276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of Floral Symmetry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5" name="TextBox 4"/>
          <p:cNvSpPr txBox="1"/>
          <p:nvPr/>
        </p:nvSpPr>
        <p:spPr>
          <a:xfrm>
            <a:off x="1676400" y="510579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Actinomorphic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0" y="510579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Zygomorphic</a:t>
            </a:r>
          </a:p>
        </p:txBody>
      </p:sp>
    </p:spTree>
    <p:extLst>
      <p:ext uri="{BB962C8B-B14F-4D97-AF65-F5344CB8AC3E}">
        <p14:creationId xmlns:p14="http://schemas.microsoft.com/office/powerpoint/2010/main" val="4125967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Zygomorphic-- </a:t>
            </a:r>
            <a:r>
              <a:rPr lang="en-US" dirty="0" err="1"/>
              <a:t>Salverform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2286000"/>
          </a:xfrm>
        </p:spPr>
        <p:txBody>
          <a:bodyPr/>
          <a:lstStyle/>
          <a:p>
            <a:r>
              <a:rPr lang="en-US" dirty="0" err="1"/>
              <a:t>Salverform</a:t>
            </a:r>
            <a:r>
              <a:rPr lang="en-US" dirty="0"/>
              <a:t>– slender tube (connate petals) with abruptly flaring distal limb.  </a:t>
            </a:r>
          </a:p>
          <a:p>
            <a:r>
              <a:rPr lang="en-US" dirty="0" err="1"/>
              <a:t>Funnelform</a:t>
            </a:r>
            <a:r>
              <a:rPr lang="en-US" dirty="0"/>
              <a:t>– slender tube (connate petals) with funnel-shape.</a:t>
            </a:r>
          </a:p>
        </p:txBody>
      </p:sp>
    </p:spTree>
    <p:extLst>
      <p:ext uri="{BB962C8B-B14F-4D97-AF65-F5344CB8AC3E}">
        <p14:creationId xmlns:p14="http://schemas.microsoft.com/office/powerpoint/2010/main" val="113220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Plants Have Flowers?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530178" cy="4906963"/>
          </a:xfrm>
        </p:spPr>
      </p:pic>
      <p:sp>
        <p:nvSpPr>
          <p:cNvPr id="6" name="Oval 5"/>
          <p:cNvSpPr/>
          <p:nvPr/>
        </p:nvSpPr>
        <p:spPr>
          <a:xfrm>
            <a:off x="6705600" y="1524000"/>
            <a:ext cx="990600" cy="2438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505700" y="3947160"/>
            <a:ext cx="533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29400" y="4572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are only talking about Angiosperms today, the flowering plants.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8006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Ferns, Bryophytes, </a:t>
            </a:r>
            <a:r>
              <a:rPr lang="en-US" dirty="0" err="1"/>
              <a:t>Lycophytes</a:t>
            </a:r>
            <a:r>
              <a:rPr lang="en-US" dirty="0"/>
              <a:t> and Green Algae are all down here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86000" y="5638800"/>
            <a:ext cx="1905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168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Salverform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36" y="1600200"/>
            <a:ext cx="5640927" cy="4525963"/>
          </a:xfrm>
        </p:spPr>
      </p:pic>
    </p:spTree>
    <p:extLst>
      <p:ext uri="{BB962C8B-B14F-4D97-AF65-F5344CB8AC3E}">
        <p14:creationId xmlns:p14="http://schemas.microsoft.com/office/powerpoint/2010/main" val="3811094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Funnelform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20" y="1600200"/>
            <a:ext cx="5329560" cy="4525963"/>
          </a:xfrm>
        </p:spPr>
      </p:pic>
    </p:spTree>
    <p:extLst>
      <p:ext uri="{BB962C8B-B14F-4D97-AF65-F5344CB8AC3E}">
        <p14:creationId xmlns:p14="http://schemas.microsoft.com/office/powerpoint/2010/main" val="437078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Monarda</a:t>
            </a:r>
            <a:r>
              <a:rPr lang="en-US" dirty="0"/>
              <a:t> </a:t>
            </a:r>
            <a:r>
              <a:rPr lang="en-US" dirty="0" err="1"/>
              <a:t>pectinata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35" y="1600200"/>
            <a:ext cx="3016130" cy="4525963"/>
          </a:xfrm>
        </p:spPr>
      </p:pic>
    </p:spTree>
    <p:extLst>
      <p:ext uri="{BB962C8B-B14F-4D97-AF65-F5344CB8AC3E}">
        <p14:creationId xmlns:p14="http://schemas.microsoft.com/office/powerpoint/2010/main" val="749322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Rosa </a:t>
            </a:r>
            <a:r>
              <a:rPr lang="en-US" dirty="0" err="1"/>
              <a:t>woodsii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01" y="1600200"/>
            <a:ext cx="5613597" cy="4525963"/>
          </a:xfrm>
        </p:spPr>
      </p:pic>
    </p:spTree>
    <p:extLst>
      <p:ext uri="{BB962C8B-B14F-4D97-AF65-F5344CB8AC3E}">
        <p14:creationId xmlns:p14="http://schemas.microsoft.com/office/powerpoint/2010/main" val="1806539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Connate/distinct and </a:t>
            </a:r>
            <a:r>
              <a:rPr lang="en-US" dirty="0" err="1"/>
              <a:t>Adnate</a:t>
            </a:r>
            <a:r>
              <a:rPr lang="en-US" dirty="0"/>
              <a:t>/free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828800"/>
            <a:ext cx="60231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1981200" y="5257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apocarpous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526868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syncarpous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427865-B8C5-4E70-AD03-08A02B9F89E5}"/>
              </a:ext>
            </a:extLst>
          </p:cNvPr>
          <p:cNvCxnSpPr/>
          <p:nvPr/>
        </p:nvCxnSpPr>
        <p:spPr>
          <a:xfrm flipV="1">
            <a:off x="1524000" y="1219200"/>
            <a:ext cx="6096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B50F69-7BF8-4B47-A8CF-A2A0D80EAD35}"/>
              </a:ext>
            </a:extLst>
          </p:cNvPr>
          <p:cNvCxnSpPr/>
          <p:nvPr/>
        </p:nvCxnSpPr>
        <p:spPr>
          <a:xfrm flipH="1" flipV="1">
            <a:off x="6705600" y="1230868"/>
            <a:ext cx="304800" cy="445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5238AC9-4EED-45CF-AC94-0120B4C12F0E}"/>
              </a:ext>
            </a:extLst>
          </p:cNvPr>
          <p:cNvSpPr txBox="1"/>
          <p:nvPr/>
        </p:nvSpPr>
        <p:spPr>
          <a:xfrm>
            <a:off x="457200" y="166544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Terms used for like structures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7C705B-9392-468E-985C-68C7759F9DE7}"/>
              </a:ext>
            </a:extLst>
          </p:cNvPr>
          <p:cNvSpPr txBox="1"/>
          <p:nvPr/>
        </p:nvSpPr>
        <p:spPr>
          <a:xfrm>
            <a:off x="4746171" y="16764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Terms used for different types of structures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B24F4-F145-4429-B38F-9EB7A6AF28FE}"/>
              </a:ext>
            </a:extLst>
          </p:cNvPr>
          <p:cNvSpPr txBox="1"/>
          <p:nvPr/>
        </p:nvSpPr>
        <p:spPr>
          <a:xfrm>
            <a:off x="1752600" y="563801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Distinct carpels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EF5020-E815-40EF-9B3E-B3679F3FAC4B}"/>
              </a:ext>
            </a:extLst>
          </p:cNvPr>
          <p:cNvSpPr txBox="1"/>
          <p:nvPr/>
        </p:nvSpPr>
        <p:spPr>
          <a:xfrm>
            <a:off x="4267200" y="567984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Various degrees of connation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70346A-22C0-49B1-A0A9-52C81DDB6190}"/>
              </a:ext>
            </a:extLst>
          </p:cNvPr>
          <p:cNvCxnSpPr/>
          <p:nvPr/>
        </p:nvCxnSpPr>
        <p:spPr>
          <a:xfrm>
            <a:off x="4953000" y="5453352"/>
            <a:ext cx="26305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724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Ways to </a:t>
            </a:r>
            <a:r>
              <a:rPr lang="en-US" dirty="0"/>
              <a:t>Determine Carpel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 </a:t>
            </a:r>
            <a:r>
              <a:rPr lang="en-US" dirty="0" err="1"/>
              <a:t>locule</a:t>
            </a:r>
            <a:r>
              <a:rPr lang="en-US" dirty="0"/>
              <a:t> number by transversely dividing the ovary.</a:t>
            </a:r>
          </a:p>
          <a:p>
            <a:r>
              <a:rPr lang="en-US" dirty="0"/>
              <a:t>Count number of styles, stigmas or stigmatic lobes.</a:t>
            </a:r>
          </a:p>
          <a:p>
            <a:r>
              <a:rPr lang="en-US" dirty="0"/>
              <a:t>Count number of lobes of ovary.</a:t>
            </a:r>
          </a:p>
          <a:p>
            <a:r>
              <a:rPr lang="en-US" dirty="0"/>
              <a:t>Divide number of rows of ovules by two.</a:t>
            </a:r>
          </a:p>
        </p:txBody>
      </p:sp>
    </p:spTree>
    <p:extLst>
      <p:ext uri="{BB962C8B-B14F-4D97-AF65-F5344CB8AC3E}">
        <p14:creationId xmlns:p14="http://schemas.microsoft.com/office/powerpoint/2010/main" val="1911457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Sedum </a:t>
            </a:r>
            <a:r>
              <a:rPr lang="en-US" dirty="0" err="1"/>
              <a:t>cockerelli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  <p:sp>
        <p:nvSpPr>
          <p:cNvPr id="3" name="TextBox 2"/>
          <p:cNvSpPr txBox="1"/>
          <p:nvPr/>
        </p:nvSpPr>
        <p:spPr>
          <a:xfrm>
            <a:off x="5257800" y="6248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distinct carpels= </a:t>
            </a:r>
            <a:r>
              <a:rPr lang="en-US" dirty="0" err="1"/>
              <a:t>apocarpous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6248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Merosity</a:t>
            </a:r>
            <a:r>
              <a:rPr lang="en-US" dirty="0"/>
              <a:t> of corolla= ?</a:t>
            </a:r>
          </a:p>
        </p:txBody>
      </p:sp>
    </p:spTree>
    <p:extLst>
      <p:ext uri="{BB962C8B-B14F-4D97-AF65-F5344CB8AC3E}">
        <p14:creationId xmlns:p14="http://schemas.microsoft.com/office/powerpoint/2010/main" val="1874596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Euphorbia </a:t>
            </a:r>
            <a:r>
              <a:rPr lang="en-US" dirty="0" err="1"/>
              <a:t>alta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38" y="1600200"/>
            <a:ext cx="5195724" cy="4525963"/>
          </a:xfrm>
        </p:spPr>
      </p:pic>
      <p:sp>
        <p:nvSpPr>
          <p:cNvPr id="3" name="TextBox 2"/>
          <p:cNvSpPr txBox="1"/>
          <p:nvPr/>
        </p:nvSpPr>
        <p:spPr>
          <a:xfrm>
            <a:off x="5486400" y="6400800"/>
            <a:ext cx="2895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 connate carpels</a:t>
            </a:r>
          </a:p>
        </p:txBody>
      </p:sp>
    </p:spTree>
    <p:extLst>
      <p:ext uri="{BB962C8B-B14F-4D97-AF65-F5344CB8AC3E}">
        <p14:creationId xmlns:p14="http://schemas.microsoft.com/office/powerpoint/2010/main" val="1286659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Insertion Types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Oval 2"/>
          <p:cNvSpPr/>
          <p:nvPr/>
        </p:nvSpPr>
        <p:spPr>
          <a:xfrm>
            <a:off x="1295400" y="1524000"/>
            <a:ext cx="3581400" cy="2057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28956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Very </a:t>
            </a:r>
            <a:r>
              <a:rPr lang="en-US" dirty="0"/>
              <a:t>common situation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0400" y="3357265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Hypanthium is a floral cup on which the petals, sepals and stamens are attached.  </a:t>
            </a:r>
          </a:p>
        </p:txBody>
      </p:sp>
    </p:spTree>
    <p:extLst>
      <p:ext uri="{BB962C8B-B14F-4D97-AF65-F5344CB8AC3E}">
        <p14:creationId xmlns:p14="http://schemas.microsoft.com/office/powerpoint/2010/main" val="2556484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Insertion Types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" y="1968777"/>
            <a:ext cx="5334000" cy="3992563"/>
          </a:xfrm>
        </p:spPr>
      </p:pic>
      <p:sp>
        <p:nvSpPr>
          <p:cNvPr id="5" name="TextBox 4"/>
          <p:cNvSpPr txBox="1"/>
          <p:nvPr/>
        </p:nvSpPr>
        <p:spPr>
          <a:xfrm>
            <a:off x="5638800" y="2057400"/>
            <a:ext cx="3276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 things to note:</a:t>
            </a:r>
          </a:p>
          <a:p>
            <a:pPr marL="342900" indent="-342900">
              <a:buAutoNum type="arabicPeriod"/>
            </a:pPr>
            <a:r>
              <a:rPr lang="en-US" dirty="0"/>
              <a:t>All flowers with an </a:t>
            </a:r>
            <a:r>
              <a:rPr lang="en-US" dirty="0" err="1"/>
              <a:t>epigynous</a:t>
            </a:r>
            <a:r>
              <a:rPr lang="en-US" dirty="0"/>
              <a:t> insertion have an inferior ovary.  (vice versa also true– all flowers with an inferior ovary have an </a:t>
            </a:r>
            <a:r>
              <a:rPr lang="en-US" dirty="0" err="1"/>
              <a:t>epigynous</a:t>
            </a:r>
            <a:r>
              <a:rPr lang="en-US" dirty="0"/>
              <a:t> insertion.</a:t>
            </a:r>
          </a:p>
          <a:p>
            <a:pPr marL="342900" indent="-342900">
              <a:buAutoNum type="arabicPeriod"/>
            </a:pPr>
            <a:r>
              <a:rPr lang="en-US" dirty="0"/>
              <a:t>All flowers with a </a:t>
            </a:r>
            <a:r>
              <a:rPr lang="en-US" dirty="0" err="1"/>
              <a:t>hypogynous</a:t>
            </a:r>
            <a:r>
              <a:rPr lang="en-US" dirty="0"/>
              <a:t> insertion have a superior ovary.</a:t>
            </a:r>
          </a:p>
          <a:p>
            <a:pPr marL="342900" indent="-342900">
              <a:buAutoNum type="arabicPeriod"/>
            </a:pPr>
            <a:r>
              <a:rPr lang="en-US" dirty="0"/>
              <a:t>All flowers with a </a:t>
            </a:r>
            <a:r>
              <a:rPr lang="en-US" dirty="0" err="1"/>
              <a:t>perigynous</a:t>
            </a:r>
            <a:r>
              <a:rPr lang="en-US" dirty="0"/>
              <a:t> insertion have a superior ovary and a hypanthium.</a:t>
            </a:r>
          </a:p>
          <a:p>
            <a:pPr marL="342900" indent="-342900">
              <a:buAutoNum type="arabicPeriod"/>
            </a:pPr>
            <a:r>
              <a:rPr lang="en-US" dirty="0"/>
              <a:t>A hypanthium can be present with either a superior or inferior ovary.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0830" y="593467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forms a “pome” in the </a:t>
            </a:r>
            <a:r>
              <a:rPr lang="en-US" dirty="0" err="1"/>
              <a:t>rosaceae</a:t>
            </a:r>
            <a:r>
              <a:rPr lang="en-US" dirty="0"/>
              <a:t> with an inferior ovary and fleshy fruit.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625090" y="5562600"/>
            <a:ext cx="304800" cy="372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400" y="593467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 also that if you have an inferior ovary, then you also have a hypanthium</a:t>
            </a:r>
          </a:p>
        </p:txBody>
      </p:sp>
    </p:spTree>
    <p:extLst>
      <p:ext uri="{BB962C8B-B14F-4D97-AF65-F5344CB8AC3E}">
        <p14:creationId xmlns:p14="http://schemas.microsoft.com/office/powerpoint/2010/main" val="1393198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of a Generalized Flower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573539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Linum</a:t>
            </a:r>
            <a:r>
              <a:rPr lang="en-US" dirty="0"/>
              <a:t> </a:t>
            </a:r>
            <a:r>
              <a:rPr lang="en-US" dirty="0" err="1"/>
              <a:t>neomexicanum</a:t>
            </a:r>
            <a:r>
              <a:rPr lang="en-US" dirty="0"/>
              <a:t>– superior ovary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32" y="1600200"/>
            <a:ext cx="5997135" cy="4525963"/>
          </a:xfrm>
        </p:spPr>
      </p:pic>
    </p:spTree>
    <p:extLst>
      <p:ext uri="{BB962C8B-B14F-4D97-AF65-F5344CB8AC3E}">
        <p14:creationId xmlns:p14="http://schemas.microsoft.com/office/powerpoint/2010/main" val="702042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Lonicera</a:t>
            </a:r>
            <a:r>
              <a:rPr lang="en-US" dirty="0"/>
              <a:t> japonica (I-J)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7" y="1600200"/>
            <a:ext cx="6490037" cy="4876800"/>
          </a:xfrm>
        </p:spPr>
      </p:pic>
      <p:sp>
        <p:nvSpPr>
          <p:cNvPr id="5" name="TextBox 4"/>
          <p:cNvSpPr txBox="1"/>
          <p:nvPr/>
        </p:nvSpPr>
        <p:spPr>
          <a:xfrm>
            <a:off x="7162800" y="3352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Inferior ovary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858000" y="3722132"/>
            <a:ext cx="1447800" cy="1611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825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Lonicera</a:t>
            </a:r>
            <a:r>
              <a:rPr lang="en-US" dirty="0"/>
              <a:t> japonica</a:t>
            </a:r>
          </a:p>
        </p:txBody>
      </p:sp>
      <p:pic>
        <p:nvPicPr>
          <p:cNvPr id="1026" name="Picture 2" descr="C:\Users\Russ\Desktop\pommes_inf_ovaries\lonicera_japonic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" y="1143000"/>
            <a:ext cx="4876800" cy="324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uss\Desktop\pommes_inf_ovaries\lonicera_inf_ova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97530"/>
            <a:ext cx="48768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uss\Desktop\pommes_inf_ovaries\lonicera_ovar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08170"/>
            <a:ext cx="3321216" cy="244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802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Oenothera</a:t>
            </a:r>
            <a:r>
              <a:rPr lang="en-US" dirty="0"/>
              <a:t> </a:t>
            </a:r>
            <a:r>
              <a:rPr lang="en-US" dirty="0" err="1"/>
              <a:t>curtiflora</a:t>
            </a:r>
            <a:r>
              <a:rPr lang="en-US" dirty="0"/>
              <a:t>– inferior ovary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23441"/>
            <a:ext cx="3463101" cy="51966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10" y="2409795"/>
            <a:ext cx="3238260" cy="2846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97566" y="2782650"/>
            <a:ext cx="2711669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28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Oenothera</a:t>
            </a:r>
            <a:r>
              <a:rPr lang="en-US" dirty="0"/>
              <a:t> </a:t>
            </a:r>
            <a:r>
              <a:rPr lang="en-US" dirty="0" err="1"/>
              <a:t>elata</a:t>
            </a:r>
            <a:r>
              <a:rPr lang="en-US" dirty="0"/>
              <a:t>– inferior ovary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30930"/>
            <a:ext cx="4876800" cy="304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876800" cy="3249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10" y="4392930"/>
            <a:ext cx="343034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46482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Closeup</a:t>
            </a:r>
            <a:r>
              <a:rPr lang="en-US" dirty="0">
                <a:solidFill>
                  <a:srgbClr val="FFFF00"/>
                </a:solidFill>
              </a:rPr>
              <a:t> of bisected ovary showing ovules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3810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Ovary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295400" y="4179332"/>
            <a:ext cx="609600" cy="153566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143000" y="2971800"/>
            <a:ext cx="838200" cy="838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62200" y="6248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Style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667000" y="6019800"/>
            <a:ext cx="15240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962400" y="6019800"/>
            <a:ext cx="34290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72948" y="6134100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Stigma lobes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47537"/>
            <a:ext cx="1986394" cy="264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620000" y="2209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Capsules</a:t>
            </a:r>
          </a:p>
        </p:txBody>
      </p:sp>
    </p:spTree>
    <p:extLst>
      <p:ext uri="{BB962C8B-B14F-4D97-AF65-F5344CB8AC3E}">
        <p14:creationId xmlns:p14="http://schemas.microsoft.com/office/powerpoint/2010/main" val="944829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Daucus</a:t>
            </a:r>
            <a:r>
              <a:rPr lang="en-US" dirty="0"/>
              <a:t> </a:t>
            </a:r>
            <a:r>
              <a:rPr lang="en-US" dirty="0" err="1"/>
              <a:t>pusillus</a:t>
            </a:r>
            <a:r>
              <a:rPr lang="en-US" dirty="0"/>
              <a:t>– inferior ovary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3344091" cy="236699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667000"/>
            <a:ext cx="6015445" cy="40087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15240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epigynous</a:t>
            </a:r>
            <a:r>
              <a:rPr lang="en-US" dirty="0"/>
              <a:t> insertion)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210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Crataegus</a:t>
            </a:r>
            <a:r>
              <a:rPr lang="en-US" dirty="0"/>
              <a:t> </a:t>
            </a:r>
            <a:r>
              <a:rPr lang="en-US" dirty="0" err="1"/>
              <a:t>wootoniana</a:t>
            </a:r>
            <a:r>
              <a:rPr lang="en-US" dirty="0"/>
              <a:t>– hypanthium with inferior ovary (</a:t>
            </a:r>
            <a:r>
              <a:rPr lang="en-US" dirty="0" err="1"/>
              <a:t>epigynous</a:t>
            </a:r>
            <a:r>
              <a:rPr lang="en-US" dirty="0"/>
              <a:t> insertion and hypanthium)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2" y="2895600"/>
            <a:ext cx="5007428" cy="375557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3203"/>
            <a:ext cx="5221817" cy="3916363"/>
          </a:xfrm>
        </p:spPr>
      </p:pic>
    </p:spTree>
    <p:extLst>
      <p:ext uri="{BB962C8B-B14F-4D97-AF65-F5344CB8AC3E}">
        <p14:creationId xmlns:p14="http://schemas.microsoft.com/office/powerpoint/2010/main" val="1639339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Fruits of Flowers of </a:t>
            </a:r>
            <a:r>
              <a:rPr lang="en-US" sz="3200" dirty="0" err="1"/>
              <a:t>Rosaceae</a:t>
            </a:r>
            <a:r>
              <a:rPr lang="en-US" sz="3200" dirty="0"/>
              <a:t> with Inferior Ovary (</a:t>
            </a:r>
            <a:r>
              <a:rPr lang="en-US" sz="3200" dirty="0" err="1"/>
              <a:t>Epigynous</a:t>
            </a:r>
            <a:r>
              <a:rPr lang="en-US" sz="3200" dirty="0"/>
              <a:t> insertion) and Hypanthium</a:t>
            </a:r>
          </a:p>
        </p:txBody>
      </p:sp>
      <p:pic>
        <p:nvPicPr>
          <p:cNvPr id="2050" name="Picture 2" descr="C:\Users\Russ\Desktop\pommes_inf_ovaries\malus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11640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uss\Desktop\pommes_inf_ovaries\malu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104"/>
            <a:ext cx="3962400" cy="264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uss\Desktop\pommes_inf_ovaries\pyr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80789"/>
            <a:ext cx="3657600" cy="24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uss\Desktop\pommes_inf_ovaries\Pyracantha_coccinea_8fr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399897"/>
            <a:ext cx="3198659" cy="239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3733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Apple (</a:t>
            </a:r>
            <a:r>
              <a:rPr lang="en-US" dirty="0" err="1"/>
              <a:t>Malus</a:t>
            </a:r>
            <a:r>
              <a:rPr lang="en-US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391846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Apple (</a:t>
            </a:r>
            <a:r>
              <a:rPr lang="en-US" dirty="0" err="1"/>
              <a:t>Malus</a:t>
            </a:r>
            <a:r>
              <a:rPr lang="en-US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63246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Pear (</a:t>
            </a:r>
            <a:r>
              <a:rPr lang="en-US" dirty="0" err="1"/>
              <a:t>Pyrus</a:t>
            </a:r>
            <a:r>
              <a:rPr lang="en-US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23059" y="4648200"/>
            <a:ext cx="122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Pyracantha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416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Merosity</a:t>
            </a:r>
            <a:r>
              <a:rPr lang="en-US" dirty="0"/>
              <a:t>– i.e., 4-merous corolla of </a:t>
            </a:r>
            <a:r>
              <a:rPr lang="en-US" dirty="0" err="1"/>
              <a:t>Erysimum</a:t>
            </a:r>
            <a:r>
              <a:rPr lang="en-US" dirty="0"/>
              <a:t> </a:t>
            </a:r>
            <a:r>
              <a:rPr lang="en-US" dirty="0" err="1"/>
              <a:t>capitatum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1042638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Placentation Types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228600" y="1676400"/>
            <a:ext cx="16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Placenta= part of the ovary to which the ovules are attached.</a:t>
            </a:r>
          </a:p>
        </p:txBody>
      </p:sp>
    </p:spTree>
    <p:extLst>
      <p:ext uri="{BB962C8B-B14F-4D97-AF65-F5344CB8AC3E}">
        <p14:creationId xmlns:p14="http://schemas.microsoft.com/office/powerpoint/2010/main" val="1660350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Origin of the Carpel– one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275459"/>
            <a:ext cx="6934200" cy="51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531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Axile</a:t>
            </a:r>
            <a:r>
              <a:rPr lang="en-US" dirty="0"/>
              <a:t> Placentation:  Hibiscus (5 carpels)</a:t>
            </a:r>
          </a:p>
        </p:txBody>
      </p:sp>
      <p:pic>
        <p:nvPicPr>
          <p:cNvPr id="7170" name="Picture 2" descr="C:\Users\Russ\Desktop\hibiscus\hibiscus_x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6400800" cy="42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64008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Connate carpels= </a:t>
            </a:r>
            <a:r>
              <a:rPr lang="en-US" dirty="0" err="1"/>
              <a:t>syncarpous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60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Axile</a:t>
            </a:r>
            <a:r>
              <a:rPr lang="en-US" dirty="0"/>
              <a:t> Placentation:  </a:t>
            </a:r>
            <a:r>
              <a:rPr lang="en-US" dirty="0" err="1"/>
              <a:t>Solanum</a:t>
            </a:r>
            <a:r>
              <a:rPr lang="en-US" dirty="0"/>
              <a:t> (2 carpels)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16944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6400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Connate carpels= </a:t>
            </a:r>
            <a:r>
              <a:rPr lang="en-US" dirty="0" err="1"/>
              <a:t>syncarpous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70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Brassicaceae</a:t>
            </a:r>
            <a:r>
              <a:rPr lang="en-US" dirty="0"/>
              <a:t>:  </a:t>
            </a:r>
            <a:r>
              <a:rPr lang="en-US" dirty="0" err="1"/>
              <a:t>Hesperidanthus</a:t>
            </a:r>
            <a:r>
              <a:rPr lang="en-US" dirty="0"/>
              <a:t> </a:t>
            </a:r>
            <a:r>
              <a:rPr lang="en-US" dirty="0" err="1"/>
              <a:t>linearifolius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Clawed petal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Tetradynamous</a:t>
            </a:r>
            <a:r>
              <a:rPr lang="en-US" dirty="0"/>
              <a:t> stamens</a:t>
            </a:r>
          </a:p>
        </p:txBody>
      </p:sp>
      <p:pic>
        <p:nvPicPr>
          <p:cNvPr id="1026" name="Picture 2" descr="C:\Users\Russ\Desktop\parietal_plac_hesperidanthus_and_trianthema\hesper_cla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8605"/>
            <a:ext cx="4040188" cy="302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uss\Desktop\parietal_plac_hesperidanthus_and_trianthema\hesp_tetrady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803787"/>
            <a:ext cx="4041775" cy="26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1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Brassicaceae</a:t>
            </a:r>
            <a:r>
              <a:rPr lang="en-US" dirty="0"/>
              <a:t>:  </a:t>
            </a:r>
            <a:r>
              <a:rPr lang="en-US" dirty="0" err="1"/>
              <a:t>Hesperidanthus</a:t>
            </a:r>
            <a:r>
              <a:rPr lang="en-US" dirty="0"/>
              <a:t> </a:t>
            </a:r>
            <a:r>
              <a:rPr lang="en-US" dirty="0" err="1"/>
              <a:t>linearifolius</a:t>
            </a:r>
            <a:r>
              <a:rPr lang="en-US" dirty="0"/>
              <a:t>– Parietal Placentation</a:t>
            </a:r>
          </a:p>
        </p:txBody>
      </p:sp>
      <p:pic>
        <p:nvPicPr>
          <p:cNvPr id="2050" name="Picture 2" descr="C:\Users\Russ\Desktop\parietal_plac_hesperidanthus_and_trianthema\hesp_lat_pla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6185647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3276600" y="4495800"/>
            <a:ext cx="762000" cy="990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43400" y="4495800"/>
            <a:ext cx="533400" cy="1143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486400" y="4495800"/>
            <a:ext cx="76200" cy="1143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400800" y="2286000"/>
            <a:ext cx="76200" cy="1219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524500" y="2286000"/>
            <a:ext cx="190500" cy="1066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610100" y="2590800"/>
            <a:ext cx="495300" cy="838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9153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Pollen 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6023144" cy="4525963"/>
          </a:xfrm>
        </p:spPr>
      </p:pic>
      <p:sp>
        <p:nvSpPr>
          <p:cNvPr id="3" name="Oval 2"/>
          <p:cNvSpPr/>
          <p:nvPr/>
        </p:nvSpPr>
        <p:spPr>
          <a:xfrm>
            <a:off x="2514600" y="4267200"/>
            <a:ext cx="914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71600" y="3429000"/>
            <a:ext cx="7620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26030" y="3429000"/>
            <a:ext cx="9144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09650" y="4724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Pollen structure:  a basal layer (</a:t>
            </a:r>
            <a:r>
              <a:rPr lang="en-US" dirty="0" err="1"/>
              <a:t>intine</a:t>
            </a:r>
            <a:r>
              <a:rPr lang="en-US" dirty="0"/>
              <a:t>), </a:t>
            </a:r>
            <a:r>
              <a:rPr lang="en-US" dirty="0" err="1"/>
              <a:t>overlayed</a:t>
            </a:r>
            <a:r>
              <a:rPr lang="en-US" dirty="0"/>
              <a:t> by columns holding up an outer layer (</a:t>
            </a:r>
            <a:r>
              <a:rPr lang="en-US" dirty="0" err="1"/>
              <a:t>exine</a:t>
            </a:r>
            <a:r>
              <a:rPr lang="en-US" dirty="0"/>
              <a:t>) that may be highly decorated.  </a:t>
            </a:r>
          </a:p>
        </p:txBody>
      </p:sp>
    </p:spTree>
    <p:extLst>
      <p:ext uri="{BB962C8B-B14F-4D97-AF65-F5344CB8AC3E}">
        <p14:creationId xmlns:p14="http://schemas.microsoft.com/office/powerpoint/2010/main" val="1261844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8392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8833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Angiosperm Life Cycle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6897772" cy="5183184"/>
          </a:xfrm>
        </p:spPr>
      </p:pic>
      <p:sp>
        <p:nvSpPr>
          <p:cNvPr id="3" name="TextBox 2"/>
          <p:cNvSpPr txBox="1"/>
          <p:nvPr/>
        </p:nvSpPr>
        <p:spPr>
          <a:xfrm>
            <a:off x="6477000" y="3200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Pollen is NOT the same as sperm!</a:t>
            </a:r>
          </a:p>
        </p:txBody>
      </p:sp>
    </p:spTree>
    <p:extLst>
      <p:ext uri="{BB962C8B-B14F-4D97-AF65-F5344CB8AC3E}">
        <p14:creationId xmlns:p14="http://schemas.microsoft.com/office/powerpoint/2010/main" val="3814138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Mature Ovule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1132846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Potentilla</a:t>
            </a:r>
            <a:r>
              <a:rPr lang="en-US" dirty="0"/>
              <a:t> </a:t>
            </a:r>
            <a:r>
              <a:rPr lang="en-US" dirty="0" err="1"/>
              <a:t>thurberi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111004" cy="4525963"/>
          </a:xfrm>
        </p:spPr>
      </p:pic>
      <p:sp>
        <p:nvSpPr>
          <p:cNvPr id="5" name="TextBox 4"/>
          <p:cNvSpPr txBox="1"/>
          <p:nvPr/>
        </p:nvSpPr>
        <p:spPr>
          <a:xfrm>
            <a:off x="3276600" y="6324600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Bisexual= perfect flowers.  </a:t>
            </a:r>
          </a:p>
        </p:txBody>
      </p:sp>
    </p:spTree>
    <p:extLst>
      <p:ext uri="{BB962C8B-B14F-4D97-AF65-F5344CB8AC3E}">
        <p14:creationId xmlns:p14="http://schemas.microsoft.com/office/powerpoint/2010/main" val="441997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Solanum</a:t>
            </a:r>
            <a:r>
              <a:rPr lang="en-US" dirty="0"/>
              <a:t> </a:t>
            </a:r>
            <a:r>
              <a:rPr lang="en-US" dirty="0" err="1"/>
              <a:t>nigrum</a:t>
            </a:r>
            <a:endParaRPr lang="en-US" dirty="0"/>
          </a:p>
        </p:txBody>
      </p:sp>
      <p:pic>
        <p:nvPicPr>
          <p:cNvPr id="1026" name="Picture 2" descr="C:\Users\Russ\Desktop\calyx\calyx_solanu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172200" cy="454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2057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Calyx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105400" y="2426732"/>
            <a:ext cx="457200" cy="62126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05400" y="5181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Corolla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410200" y="4419600"/>
            <a:ext cx="152400" cy="762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90800" y="64008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calyx and corolla are 5-merous.</a:t>
            </a:r>
          </a:p>
        </p:txBody>
      </p:sp>
    </p:spTree>
    <p:extLst>
      <p:ext uri="{BB962C8B-B14F-4D97-AF65-F5344CB8AC3E}">
        <p14:creationId xmlns:p14="http://schemas.microsoft.com/office/powerpoint/2010/main" val="3372603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Physaria</a:t>
            </a:r>
            <a:r>
              <a:rPr lang="en-US" dirty="0"/>
              <a:t> </a:t>
            </a:r>
            <a:r>
              <a:rPr lang="en-US" dirty="0" err="1"/>
              <a:t>fendleri</a:t>
            </a:r>
            <a:r>
              <a:rPr lang="en-US" dirty="0"/>
              <a:t>-- </a:t>
            </a:r>
            <a:r>
              <a:rPr lang="en-US" dirty="0" err="1"/>
              <a:t>tetradynamous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6482453" cy="4953000"/>
          </a:xfrm>
        </p:spPr>
      </p:pic>
      <p:sp>
        <p:nvSpPr>
          <p:cNvPr id="3" name="TextBox 2"/>
          <p:cNvSpPr txBox="1"/>
          <p:nvPr/>
        </p:nvSpPr>
        <p:spPr>
          <a:xfrm>
            <a:off x="3124200" y="645818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Bisexual flowers</a:t>
            </a:r>
          </a:p>
        </p:txBody>
      </p:sp>
    </p:spTree>
    <p:extLst>
      <p:ext uri="{BB962C8B-B14F-4D97-AF65-F5344CB8AC3E}">
        <p14:creationId xmlns:p14="http://schemas.microsoft.com/office/powerpoint/2010/main" val="2588586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Sidalcea</a:t>
            </a:r>
            <a:r>
              <a:rPr lang="en-US" dirty="0"/>
              <a:t> </a:t>
            </a:r>
            <a:r>
              <a:rPr lang="en-US" dirty="0" err="1"/>
              <a:t>neomexicana</a:t>
            </a:r>
            <a:r>
              <a:rPr lang="en-US" dirty="0"/>
              <a:t>– </a:t>
            </a:r>
            <a:r>
              <a:rPr lang="en-US" dirty="0" err="1"/>
              <a:t>monadelphous</a:t>
            </a:r>
            <a:r>
              <a:rPr lang="en-US" dirty="0"/>
              <a:t> stamens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71600"/>
            <a:ext cx="4343400" cy="5304916"/>
          </a:xfrm>
        </p:spPr>
      </p:pic>
      <p:sp>
        <p:nvSpPr>
          <p:cNvPr id="3" name="TextBox 2"/>
          <p:cNvSpPr txBox="1"/>
          <p:nvPr/>
        </p:nvSpPr>
        <p:spPr>
          <a:xfrm>
            <a:off x="7086600" y="4038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Bisexual flowers</a:t>
            </a:r>
          </a:p>
        </p:txBody>
      </p:sp>
    </p:spTree>
    <p:extLst>
      <p:ext uri="{BB962C8B-B14F-4D97-AF65-F5344CB8AC3E}">
        <p14:creationId xmlns:p14="http://schemas.microsoft.com/office/powerpoint/2010/main" val="3101115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Hibiscus (</a:t>
            </a:r>
            <a:r>
              <a:rPr lang="en-US" dirty="0" err="1"/>
              <a:t>Malvaceae</a:t>
            </a:r>
            <a:r>
              <a:rPr lang="en-US" dirty="0"/>
              <a:t>)</a:t>
            </a:r>
          </a:p>
        </p:txBody>
      </p:sp>
      <p:pic>
        <p:nvPicPr>
          <p:cNvPr id="3074" name="Picture 2" descr="C:\Users\Russ\Desktop\hibiscus\flow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74960"/>
            <a:ext cx="7086600" cy="472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507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677</Words>
  <Application>Microsoft Office PowerPoint</Application>
  <PresentationFormat>On-screen Show (4:3)</PresentationFormat>
  <Paragraphs>109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Arial</vt:lpstr>
      <vt:lpstr>Calibri</vt:lpstr>
      <vt:lpstr>Office Theme</vt:lpstr>
      <vt:lpstr>Floral Morphology I &amp; II Judd et al. pp. 73-85.</vt:lpstr>
      <vt:lpstr>Which Plants Have Flowers?</vt:lpstr>
      <vt:lpstr>Parts of a Generalized Flower</vt:lpstr>
      <vt:lpstr>Origin of the Carpel– one hypothesis</vt:lpstr>
      <vt:lpstr>Potentilla thurberi</vt:lpstr>
      <vt:lpstr>Solanum nigrum</vt:lpstr>
      <vt:lpstr>Physaria fendleri-- tetradynamous</vt:lpstr>
      <vt:lpstr>Sidalcea neomexicana– monadelphous stamens</vt:lpstr>
      <vt:lpstr>Hibiscus (Malvaceae)</vt:lpstr>
      <vt:lpstr>Hibiscus:  monadelphous stamens</vt:lpstr>
      <vt:lpstr>Hibiscus:  Carpels (style branches)</vt:lpstr>
      <vt:lpstr>Hibiscus:  Carpels (locules or rows of ovules/2)</vt:lpstr>
      <vt:lpstr>Rhynchosia senna– diadelphous stamens</vt:lpstr>
      <vt:lpstr>Vicia americana:  diadelphous stamens</vt:lpstr>
      <vt:lpstr>Floral Morphology</vt:lpstr>
      <vt:lpstr>Croton pottsii:  unisexual flowers, but both sexes on same plant= Monoecious</vt:lpstr>
      <vt:lpstr>Croton texensis:  unisexual flowers, only one sex per plant= Dioecious</vt:lpstr>
      <vt:lpstr>Patterns of Floral Symmetry</vt:lpstr>
      <vt:lpstr>Zygomorphic-- Salverform</vt:lpstr>
      <vt:lpstr>Salverform</vt:lpstr>
      <vt:lpstr>Funnelform</vt:lpstr>
      <vt:lpstr>Monarda pectinata</vt:lpstr>
      <vt:lpstr>Rosa woodsii</vt:lpstr>
      <vt:lpstr>Connate/distinct and Adnate/free</vt:lpstr>
      <vt:lpstr>Ways to Determine Carpel Number</vt:lpstr>
      <vt:lpstr>Sedum cockerelli</vt:lpstr>
      <vt:lpstr>Euphorbia alta</vt:lpstr>
      <vt:lpstr>Insertion Types</vt:lpstr>
      <vt:lpstr>Insertion Types</vt:lpstr>
      <vt:lpstr>Linum neomexicanum– superior ovary</vt:lpstr>
      <vt:lpstr>Lonicera japonica (I-J)</vt:lpstr>
      <vt:lpstr>Lonicera japonica</vt:lpstr>
      <vt:lpstr>Oenothera curtiflora– inferior ovary</vt:lpstr>
      <vt:lpstr>Oenothera elata– inferior ovary</vt:lpstr>
      <vt:lpstr>Daucus pusillus– inferior ovary</vt:lpstr>
      <vt:lpstr>Crataegus wootoniana– hypanthium with inferior ovary (epigynous insertion and hypanthium)</vt:lpstr>
      <vt:lpstr>Fruits of Flowers of Rosaceae with Inferior Ovary (Epigynous insertion) and Hypanthium</vt:lpstr>
      <vt:lpstr>Merosity– i.e., 4-merous corolla of Erysimum capitatum</vt:lpstr>
      <vt:lpstr>Placentation Types</vt:lpstr>
      <vt:lpstr>Axile Placentation:  Hibiscus (5 carpels)</vt:lpstr>
      <vt:lpstr>Axile Placentation:  Solanum (2 carpels)</vt:lpstr>
      <vt:lpstr>Brassicaceae:  Hesperidanthus linearifolius</vt:lpstr>
      <vt:lpstr>Brassicaceae:  Hesperidanthus linearifolius– Parietal Placentation</vt:lpstr>
      <vt:lpstr>Pollen Structure</vt:lpstr>
      <vt:lpstr>PowerPoint Presentation</vt:lpstr>
      <vt:lpstr>Angiosperm Life Cycle</vt:lpstr>
      <vt:lpstr>A Mature Ovule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Floral Morphology I</dc:title>
  <dc:creator>Russ</dc:creator>
  <cp:lastModifiedBy>Russ Kleinman</cp:lastModifiedBy>
  <cp:revision>63</cp:revision>
  <cp:lastPrinted>2011-08-30T22:54:36Z</cp:lastPrinted>
  <dcterms:created xsi:type="dcterms:W3CDTF">2011-04-06T15:28:55Z</dcterms:created>
  <dcterms:modified xsi:type="dcterms:W3CDTF">2019-08-30T01:10:57Z</dcterms:modified>
</cp:coreProperties>
</file>